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96" r:id="rId3"/>
    <p:sldId id="297" r:id="rId4"/>
    <p:sldId id="299" r:id="rId5"/>
    <p:sldId id="298" r:id="rId6"/>
    <p:sldId id="301" r:id="rId7"/>
    <p:sldId id="290" r:id="rId8"/>
    <p:sldId id="270" r:id="rId9"/>
    <p:sldId id="286" r:id="rId10"/>
    <p:sldId id="292" r:id="rId11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D6F4F6"/>
    <a:srgbClr val="66FFCC"/>
    <a:srgbClr val="99FF66"/>
    <a:srgbClr val="FFFF66"/>
    <a:srgbClr val="CC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04" y="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51FAE36-13CB-45D6-BBC0-9D1A90E1C6BB}" type="datetimeFigureOut">
              <a:rPr lang="vi-VN"/>
              <a:pPr>
                <a:defRPr/>
              </a:pPr>
              <a:t>07/12/2021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2912E9-0710-49A9-82F9-BC78E5CBD1AE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45FB37-CFE6-4388-A58B-4BAA2C98B17D}" type="slidenum">
              <a:rPr lang="vi-VN" altLang="vi-VN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vi-VN" alt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12E9-0710-49A9-82F9-BC78E5CBD1AE}" type="slidenum">
              <a:rPr lang="vi-VN" altLang="en-US" smtClean="0"/>
              <a:pPr/>
              <a:t>8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3580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EF99C-550E-4DAA-AAFC-9492A8983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7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8E567-BFFA-41ED-A3EB-F6609E528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44247-F173-46AF-98F6-CE1853F7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47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31838" y="330200"/>
            <a:ext cx="1316672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1838" y="1920875"/>
            <a:ext cx="6507162" cy="263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91400" y="1920875"/>
            <a:ext cx="6507163" cy="263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1838" y="4711700"/>
            <a:ext cx="6507162" cy="264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91400" y="4711700"/>
            <a:ext cx="6507163" cy="264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EAD30-BE28-4610-9CC6-DF3D93C38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2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838" y="330200"/>
            <a:ext cx="13166725" cy="7021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58B0-284A-405D-97B3-7B3A3A2F9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39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A87A2-073C-4E3E-B754-923962893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5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051050"/>
            <a:ext cx="12619037" cy="34242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538" y="5507038"/>
            <a:ext cx="12619037" cy="18002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53FE1-D12F-48D3-9AF6-560B9BDAB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38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A60DF-18B5-4215-B085-5461972B0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31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438150"/>
            <a:ext cx="12619037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3" y="2017713"/>
            <a:ext cx="6189662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063" y="3006725"/>
            <a:ext cx="6189662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7275" y="2017713"/>
            <a:ext cx="6219825" cy="989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7275" y="3006725"/>
            <a:ext cx="6219825" cy="442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C8000-9BE9-4BE5-A075-BDD45E01F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9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8C04C-0679-4CFB-90D6-E95FEFF4B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14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0ABE2-65E6-46E1-8C81-AC4AC66E6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29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4104A-345D-4B98-9E4C-1BF04B91A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97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49275"/>
            <a:ext cx="4718050" cy="1919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184275"/>
            <a:ext cx="7407275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2468563"/>
            <a:ext cx="4718050" cy="4573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84D95-E425-46EE-BA64-94223E5CD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46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838" y="7494588"/>
            <a:ext cx="3413125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defTabSz="1306513" eaLnBrk="1" hangingPunct="1">
              <a:defRPr sz="20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9038" y="7494588"/>
            <a:ext cx="4632325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defTabSz="1306513" eaLnBrk="1" hangingPunct="1">
              <a:defRPr sz="20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438" y="7494588"/>
            <a:ext cx="3413125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defTabSz="1306513" eaLnBrk="1" hangingPunct="1">
              <a:defRPr sz="2000">
                <a:latin typeface="Arial" panose="020B0604020202020204" pitchFamily="34" charset="0"/>
              </a:defRPr>
            </a:lvl1pPr>
          </a:lstStyle>
          <a:p>
            <a:fld id="{027AE236-8540-41D7-96D0-BFF4ADFA09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5pPr>
      <a:lvl6pPr marL="4572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6pPr>
      <a:lvl7pPr marL="9144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90538" indent="-4905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8" indent="-40957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538" indent="-327025" algn="l" defTabSz="1306513" rtl="0" eaLnBrk="0" fontAlgn="base" hangingPunct="0">
        <a:spcBef>
          <a:spcPct val="20000"/>
        </a:spcBef>
        <a:spcAft>
          <a:spcPct val="0"/>
        </a:spcAft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0" indent="-32702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Flash Lang 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5105400"/>
            <a:ext cx="11541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44550"/>
            <a:ext cx="3657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76600" y="3653979"/>
            <a:ext cx="701384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dirty="0">
                <a:ln w="11430"/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MÔN TOÁN</a:t>
            </a:r>
            <a:endParaRPr lang="en-US" sz="9600" b="1" dirty="0">
              <a:ln w="11430"/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9605" y="2340484"/>
            <a:ext cx="2471189" cy="10895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480" b="1" dirty="0">
                <a:ln w="11430"/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LỚP 5</a:t>
            </a:r>
            <a:endParaRPr lang="en-US" sz="6480" b="1" dirty="0">
              <a:ln w="11430"/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28800" y="2286000"/>
            <a:ext cx="1196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* </a:t>
            </a:r>
            <a:r>
              <a:rPr lang="en-US" altLang="en-US" sz="3600" b="1" dirty="0" err="1">
                <a:solidFill>
                  <a:srgbClr val="FF00FF"/>
                </a:solidFill>
              </a:rPr>
              <a:t>Về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nhà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học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thuộc</a:t>
            </a:r>
            <a:r>
              <a:rPr lang="en-US" altLang="en-US" sz="3600" b="1" dirty="0">
                <a:solidFill>
                  <a:srgbClr val="FF00FF"/>
                </a:solidFill>
              </a:rPr>
              <a:t> qui </a:t>
            </a:r>
            <a:r>
              <a:rPr lang="en-US" altLang="en-US" sz="3600" b="1" dirty="0" err="1">
                <a:solidFill>
                  <a:srgbClr val="FF00FF"/>
                </a:solidFill>
              </a:rPr>
              <a:t>tắc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và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làm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lại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các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bài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00FF"/>
                </a:solidFill>
              </a:rPr>
              <a:t>* </a:t>
            </a:r>
            <a:r>
              <a:rPr lang="en-US" altLang="en-US" sz="3600" b="1" dirty="0" err="1">
                <a:solidFill>
                  <a:srgbClr val="FF00FF"/>
                </a:solidFill>
              </a:rPr>
              <a:t>Chuẩn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bị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</a:rPr>
              <a:t>bài</a:t>
            </a:r>
            <a:r>
              <a:rPr lang="en-US" altLang="en-US" sz="3600" b="1" dirty="0">
                <a:solidFill>
                  <a:srgbClr val="FF00FF"/>
                </a:solidFill>
              </a:rPr>
              <a:t> </a:t>
            </a:r>
            <a:r>
              <a:rPr lang="en-US" altLang="en-US" sz="3600" b="1" dirty="0">
                <a:solidFill>
                  <a:srgbClr val="FF3300"/>
                </a:solidFill>
              </a:rPr>
              <a:t>Chia </a:t>
            </a:r>
            <a:r>
              <a:rPr lang="en-US" altLang="en-US" sz="3600" b="1" dirty="0" err="1">
                <a:solidFill>
                  <a:srgbClr val="FF3300"/>
                </a:solidFill>
              </a:rPr>
              <a:t>một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số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tự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nhiên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cho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một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số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thập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phân</a:t>
            </a:r>
            <a:endParaRPr lang="en-US" altLang="en-US" sz="3600" b="1" dirty="0">
              <a:solidFill>
                <a:srgbClr val="FF3300"/>
              </a:solidFill>
            </a:endParaRP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6431756" y="420688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019800" y="1106488"/>
            <a:ext cx="2347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/>
              <a:t>Luyện tập</a:t>
            </a:r>
          </a:p>
        </p:txBody>
      </p:sp>
      <p:pic>
        <p:nvPicPr>
          <p:cNvPr id="11269" name="Picture 3" descr="p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603" y="4231758"/>
            <a:ext cx="2109797" cy="405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p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5877"/>
            <a:ext cx="2286000" cy="458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9200" y="1797050"/>
            <a:ext cx="116586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* Khi chia một số tự nhiên cho một số tự nhiên mà còn dư ta làm như thế nào?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219200" y="3024188"/>
            <a:ext cx="11658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* Khi chia một số tự nhiên cho một số tự nhiên mà còn dư ta làm như sau: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62000" y="4191000"/>
            <a:ext cx="114601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- Viết 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dấu phẩy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vào bên phải số 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thương.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762000" y="4800600"/>
            <a:ext cx="1363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- Viết thêm vào 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bên phải số dư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một chữ số 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rồi chia tiếp.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219200" y="5410200"/>
            <a:ext cx="1218565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Nếu còn dư nữa, ta lại viết thêm vào 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bên phải số dư mới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một chữ số </a:t>
            </a:r>
            <a:r>
              <a:rPr lang="en-US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rồi tiếp tục chia, và có thể cứ làm như thế mãi.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45116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Kiểm tra bài cũ: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63675" y="76200"/>
            <a:ext cx="11460163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2021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36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193" grpId="0"/>
      <p:bldP spid="50194" grpId="0"/>
      <p:bldP spid="5019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07952" y="1250033"/>
            <a:ext cx="4495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3200400" y="425132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4" name="Line 62"/>
          <p:cNvSpPr>
            <a:spLocks noChangeShapeType="1"/>
          </p:cNvSpPr>
          <p:nvPr/>
        </p:nvSpPr>
        <p:spPr bwMode="auto">
          <a:xfrm>
            <a:off x="3200400" y="37338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1676400" y="3581400"/>
            <a:ext cx="2438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1 4        5</a:t>
            </a:r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3381375" y="4205288"/>
            <a:ext cx="5810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2057400" y="4267200"/>
            <a:ext cx="5651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3657600" y="4191000"/>
            <a:ext cx="45878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2347913" y="4267200"/>
            <a:ext cx="47148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3886200" y="4211638"/>
            <a:ext cx="533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2339975" y="4814888"/>
            <a:ext cx="5349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06" name="Text Box 74"/>
          <p:cNvSpPr txBox="1">
            <a:spLocks noChangeArrowheads="1"/>
          </p:cNvSpPr>
          <p:nvPr/>
        </p:nvSpPr>
        <p:spPr bwMode="auto">
          <a:xfrm>
            <a:off x="7239000" y="3581400"/>
            <a:ext cx="29257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2 5         4 </a:t>
            </a:r>
          </a:p>
        </p:txBody>
      </p:sp>
      <p:sp>
        <p:nvSpPr>
          <p:cNvPr id="18507" name="Line 75"/>
          <p:cNvSpPr>
            <a:spLocks noChangeShapeType="1"/>
          </p:cNvSpPr>
          <p:nvPr/>
        </p:nvSpPr>
        <p:spPr bwMode="auto">
          <a:xfrm>
            <a:off x="8915400" y="3657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8" name="Line 76"/>
          <p:cNvSpPr>
            <a:spLocks noChangeShapeType="1"/>
          </p:cNvSpPr>
          <p:nvPr/>
        </p:nvSpPr>
        <p:spPr bwMode="auto">
          <a:xfrm>
            <a:off x="8915400" y="4267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8953500" y="4191000"/>
            <a:ext cx="4191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7620000" y="4205288"/>
            <a:ext cx="5032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9220200" y="4191000"/>
            <a:ext cx="457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7980363" y="4191000"/>
            <a:ext cx="533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9348788" y="4191000"/>
            <a:ext cx="4810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7989888" y="4759325"/>
            <a:ext cx="5794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8294688" y="4745038"/>
            <a:ext cx="4270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16" name="Text Box 84"/>
          <p:cNvSpPr txBox="1">
            <a:spLocks noChangeArrowheads="1"/>
          </p:cNvSpPr>
          <p:nvPr/>
        </p:nvSpPr>
        <p:spPr bwMode="auto">
          <a:xfrm>
            <a:off x="9677400" y="4191000"/>
            <a:ext cx="479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517" name="Text Box 85"/>
          <p:cNvSpPr txBox="1">
            <a:spLocks noChangeArrowheads="1"/>
          </p:cNvSpPr>
          <p:nvPr/>
        </p:nvSpPr>
        <p:spPr bwMode="auto">
          <a:xfrm>
            <a:off x="8324850" y="5181600"/>
            <a:ext cx="5492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1493838" y="2590800"/>
            <a:ext cx="78787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a)  14 : 5	                      b)   25 : 4</a:t>
            </a:r>
          </a:p>
        </p:txBody>
      </p:sp>
      <p:sp>
        <p:nvSpPr>
          <p:cNvPr id="6169" name="Text Box 4"/>
          <p:cNvSpPr txBox="1">
            <a:spLocks noChangeArrowheads="1"/>
          </p:cNvSpPr>
          <p:nvPr/>
        </p:nvSpPr>
        <p:spPr bwMode="auto">
          <a:xfrm>
            <a:off x="1125537" y="190377"/>
            <a:ext cx="45116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</a:rPr>
              <a:t>Khởi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động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20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20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20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0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20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95" grpId="0"/>
      <p:bldP spid="18497" grpId="0"/>
      <p:bldP spid="18499" grpId="0"/>
      <p:bldP spid="18500" grpId="0"/>
      <p:bldP spid="18501" grpId="0"/>
      <p:bldP spid="18502" grpId="0"/>
      <p:bldP spid="18503" grpId="0"/>
      <p:bldP spid="18506" grpId="0"/>
      <p:bldP spid="18509" grpId="0"/>
      <p:bldP spid="18510" grpId="0"/>
      <p:bldP spid="18511" grpId="0"/>
      <p:bldP spid="18512" grpId="0"/>
      <p:bldP spid="18513" grpId="0"/>
      <p:bldP spid="18514" grpId="0"/>
      <p:bldP spid="18515" grpId="0"/>
      <p:bldP spid="18516" grpId="0"/>
      <p:bldP spid="185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28600" y="2618932"/>
            <a:ext cx="14401800" cy="360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 marL="533400" indent="-5334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eaLnBrk="1" hangingPunct="1">
              <a:spcBef>
                <a:spcPts val="510"/>
              </a:spcBef>
              <a:spcAft>
                <a:spcPts val="1006"/>
              </a:spcAft>
              <a:buFontTx/>
              <a:buChar char="-"/>
            </a:pP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eaLnBrk="1" hangingPunct="1">
              <a:spcBef>
                <a:spcPts val="510"/>
              </a:spcBef>
              <a:spcAft>
                <a:spcPts val="1006"/>
              </a:spcAft>
              <a:buFontTx/>
              <a:buChar char="-"/>
            </a:pP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eaLnBrk="1" hangingPunct="1">
              <a:spcBef>
                <a:spcPts val="510"/>
              </a:spcBef>
              <a:spcAft>
                <a:spcPts val="1006"/>
              </a:spcAft>
              <a:buFontTx/>
              <a:buChar char="-"/>
            </a:pP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altLang="en-US" sz="384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686050" y="1632586"/>
            <a:ext cx="2987040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84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endParaRPr lang="en-US" altLang="en-US" sz="384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828800" y="81915"/>
            <a:ext cx="11031856" cy="5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sáu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6 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tháng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12  n</a:t>
            </a:r>
            <a:r>
              <a:rPr lang="vi-VN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ă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  2021</a:t>
            </a:r>
          </a:p>
        </p:txBody>
      </p:sp>
      <p:sp>
        <p:nvSpPr>
          <p:cNvPr id="7185" name="Rectangle 35"/>
          <p:cNvSpPr>
            <a:spLocks noChangeArrowheads="1"/>
          </p:cNvSpPr>
          <p:nvPr/>
        </p:nvSpPr>
        <p:spPr bwMode="auto">
          <a:xfrm>
            <a:off x="1796415" y="664845"/>
            <a:ext cx="11064241" cy="5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Toán</a:t>
            </a:r>
            <a:r>
              <a:rPr lang="en-US" altLang="en-US" sz="336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endParaRPr lang="en-US" altLang="en-US" sz="336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7186" name="Text Box 4"/>
          <p:cNvSpPr txBox="1">
            <a:spLocks noChangeArrowheads="1"/>
          </p:cNvSpPr>
          <p:nvPr/>
        </p:nvSpPr>
        <p:spPr bwMode="auto">
          <a:xfrm>
            <a:off x="1828800" y="1196340"/>
            <a:ext cx="10972800" cy="7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2" tIns="54862" rIns="109722" bIns="54862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74326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577194" y="2568774"/>
            <a:ext cx="3714750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 marL="533400" indent="-5334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5,9 : 2 + 13,06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1691493" y="1839159"/>
            <a:ext cx="2987040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>
                <a:solidFill>
                  <a:srgbClr val="FF0000"/>
                </a:solidFill>
                <a:latin typeface="Times New Roman" panose="02020603050405020304" pitchFamily="18" charset="0"/>
              </a:rPr>
              <a:t>1) Tính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1600" y="2488765"/>
            <a:ext cx="3657600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 marL="533400" indent="-5334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84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167 : 25 :  4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20043" y="4930973"/>
            <a:ext cx="3842027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84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35,04 : 4 – 6,87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6749" y="3330773"/>
            <a:ext cx="4036694" cy="8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2,95</a:t>
            </a:r>
            <a:r>
              <a:rPr lang="en-US" altLang="en-US" sz="38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28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84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13,06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826749" y="4085153"/>
            <a:ext cx="2160270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>
                <a:latin typeface="Times New Roman" panose="02020603050405020304" pitchFamily="18" charset="0"/>
              </a:rPr>
              <a:t>= </a:t>
            </a: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</a:rPr>
              <a:t>16,01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14379" y="5790129"/>
            <a:ext cx="3855720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8,76</a:t>
            </a:r>
            <a:r>
              <a:rPr lang="en-US" altLang="en-US" sz="384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6,87</a:t>
            </a:r>
            <a:endParaRPr lang="en-US" altLang="en-US" sz="288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914379" y="6567369"/>
            <a:ext cx="1546527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>
                <a:latin typeface="Times New Roman" panose="02020603050405020304" pitchFamily="18" charset="0"/>
              </a:rPr>
              <a:t>=  </a:t>
            </a: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</a:rPr>
              <a:t>1,89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9105901" y="4814769"/>
            <a:ext cx="2978009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84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8,76 x 4 : 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91600" y="3366969"/>
            <a:ext cx="3657600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84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6,68</a:t>
            </a:r>
            <a:r>
              <a:rPr lang="en-US" altLang="en-US" sz="384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9025890" y="3961329"/>
            <a:ext cx="1666752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>
                <a:latin typeface="Times New Roman" panose="02020603050405020304" pitchFamily="18" charset="0"/>
              </a:rPr>
              <a:t>= </a:t>
            </a: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</a:rPr>
              <a:t>1,67 </a:t>
            </a:r>
            <a:r>
              <a:rPr lang="en-US" altLang="en-US" sz="384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1600" y="5790129"/>
            <a:ext cx="4010026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84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35,04</a:t>
            </a:r>
            <a:r>
              <a:rPr lang="en-US" altLang="en-US" sz="384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  <a:endParaRPr lang="en-US" altLang="en-US" sz="384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9025891" y="6552129"/>
            <a:ext cx="1543321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>
                <a:latin typeface="Times New Roman" panose="02020603050405020304" pitchFamily="18" charset="0"/>
              </a:rPr>
              <a:t>=  </a:t>
            </a: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</a:rPr>
              <a:t>4,38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828800" y="81915"/>
            <a:ext cx="11031856" cy="5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Thứ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sáu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6 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tháng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12  n</a:t>
            </a:r>
            <a:r>
              <a:rPr lang="vi-VN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ă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  2021</a:t>
            </a:r>
          </a:p>
        </p:txBody>
      </p:sp>
      <p:sp>
        <p:nvSpPr>
          <p:cNvPr id="7185" name="Rectangle 35"/>
          <p:cNvSpPr>
            <a:spLocks noChangeArrowheads="1"/>
          </p:cNvSpPr>
          <p:nvPr/>
        </p:nvSpPr>
        <p:spPr bwMode="auto">
          <a:xfrm>
            <a:off x="1796415" y="664845"/>
            <a:ext cx="11064241" cy="5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6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Toán</a:t>
            </a:r>
            <a:r>
              <a:rPr lang="en-US" altLang="en-US" sz="336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endParaRPr lang="en-US" altLang="en-US" sz="336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7186" name="Text Box 4"/>
          <p:cNvSpPr txBox="1">
            <a:spLocks noChangeArrowheads="1"/>
          </p:cNvSpPr>
          <p:nvPr/>
        </p:nvSpPr>
        <p:spPr bwMode="auto">
          <a:xfrm>
            <a:off x="1828800" y="1196340"/>
            <a:ext cx="10972800" cy="7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2" tIns="54862" rIns="109722" bIns="54862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306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40" b="1">
                <a:solidFill>
                  <a:srgbClr val="FF33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268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  <p:bldP spid="6" grpId="0"/>
      <p:bldP spid="26630" grpId="0"/>
      <p:bldP spid="2" grpId="0"/>
      <p:bldP spid="26632" grpId="0"/>
      <p:bldP spid="3" grpId="0"/>
      <p:bldP spid="26634" grpId="0"/>
      <p:bldP spid="26635" grpId="0"/>
      <p:bldP spid="4" grpId="0"/>
      <p:bldP spid="26637" grpId="0"/>
      <p:bldP spid="5" grpId="0"/>
      <p:bldP spid="266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381000"/>
            <a:ext cx="84353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840" b="1">
                <a:solidFill>
                  <a:srgbClr val="FF0000"/>
                </a:solidFill>
                <a:latin typeface="Times New Roman" panose="02020603050405020304" pitchFamily="18" charset="0"/>
              </a:rPr>
              <a:t>Bài 2) </a:t>
            </a:r>
            <a:r>
              <a:rPr lang="en-US" altLang="en-US" sz="3840" b="1">
                <a:solidFill>
                  <a:srgbClr val="0000FF"/>
                </a:solidFill>
                <a:latin typeface="Times New Roman" panose="02020603050405020304" pitchFamily="18" charset="0"/>
              </a:rPr>
              <a:t>Tính rồi so sánh kết quả tính: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505902" y="1511940"/>
            <a:ext cx="6132196" cy="5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 marL="533400" indent="-5334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8,3 x 0,4       8,3 x 10 : 25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5902" y="3643461"/>
            <a:ext cx="6650356" cy="6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 marL="533400" indent="-5334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72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4,2 x 1,25       4,2 x 10 : 8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5902" y="5774982"/>
            <a:ext cx="6650356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>
            <a:spAutoFit/>
          </a:bodyPr>
          <a:lstStyle>
            <a:lvl1pPr marL="533400" indent="-5334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01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10"/>
              </a:spcBef>
              <a:spcAft>
                <a:spcPts val="1006"/>
              </a:spcAft>
            </a:pP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0,24 x 2,5      0,24 x 10 : 4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0" y="5924550"/>
            <a:ext cx="481774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10" tIns="38405" rIns="76810" bIns="3840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36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39876" y="2287409"/>
            <a:ext cx="1403875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3,32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831080" y="2076201"/>
            <a:ext cx="2160270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3,32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68231" y="1468945"/>
            <a:ext cx="932021" cy="75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428811" y="1499928"/>
            <a:ext cx="932021" cy="5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3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2201" y="1377890"/>
            <a:ext cx="6474142" cy="9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0,4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25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185489" y="3582816"/>
            <a:ext cx="932021" cy="75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034239" y="3645702"/>
            <a:ext cx="932021" cy="5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3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6226" y="4681613"/>
            <a:ext cx="1403875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5,25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177430" y="4470405"/>
            <a:ext cx="2160270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5,25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034240" y="5816531"/>
            <a:ext cx="932021" cy="5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3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226" y="6894926"/>
            <a:ext cx="1403875" cy="6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77430" y="6683718"/>
            <a:ext cx="2160270" cy="66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84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0,6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3001" y="4334983"/>
            <a:ext cx="6474142" cy="9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1,25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757077" y="6286146"/>
            <a:ext cx="6474142" cy="9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2,5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105989" y="5816531"/>
            <a:ext cx="932021" cy="75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309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2" grpId="0"/>
      <p:bldP spid="3" grpId="0"/>
      <p:bldP spid="13" grpId="0"/>
      <p:bldP spid="15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799856" y="1575410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u="sng" dirty="0" err="1">
                <a:cs typeface="Times New Roman" panose="02020603050405020304" pitchFamily="18" charset="0"/>
              </a:rPr>
              <a:t>Tóm</a:t>
            </a:r>
            <a:r>
              <a:rPr lang="en-US" altLang="en-US" sz="3600" u="sng" dirty="0"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cs typeface="Times New Roman" panose="02020603050405020304" pitchFamily="18" charset="0"/>
              </a:rPr>
              <a:t>tắt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6149" name="Rectangle 31"/>
          <p:cNvSpPr>
            <a:spLocks noChangeArrowheads="1"/>
          </p:cNvSpPr>
          <p:nvPr/>
        </p:nvSpPr>
        <p:spPr bwMode="auto">
          <a:xfrm>
            <a:off x="-25400" y="2467640"/>
            <a:ext cx="39433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latin typeface="VNI-Times" pitchFamily="2" charset="0"/>
                <a:cs typeface="Times New Roman" panose="02020603050405020304" pitchFamily="18" charset="0"/>
              </a:rPr>
              <a:t>  </a:t>
            </a:r>
            <a:r>
              <a:rPr lang="en-US" dirty="0"/>
              <a:t>-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:</a:t>
            </a:r>
          </a:p>
          <a:p>
            <a:r>
              <a:rPr lang="en-US" dirty="0"/>
              <a:t>  -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:</a:t>
            </a:r>
          </a:p>
          <a:p>
            <a:r>
              <a:rPr lang="en-US" dirty="0"/>
              <a:t>  - P</a:t>
            </a:r>
            <a:r>
              <a:rPr lang="en-US" baseline="-25000" dirty="0"/>
              <a:t>HCN</a:t>
            </a:r>
            <a:r>
              <a:rPr lang="en-US" dirty="0"/>
              <a:t> : ...?m</a:t>
            </a:r>
          </a:p>
          <a:p>
            <a:r>
              <a:rPr lang="en-US" dirty="0"/>
              <a:t>  - S</a:t>
            </a:r>
            <a:r>
              <a:rPr lang="en-US" baseline="-25000" dirty="0"/>
              <a:t>HCN</a:t>
            </a:r>
            <a:r>
              <a:rPr lang="en-US" dirty="0"/>
              <a:t> : ...?m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6993061" y="1828800"/>
            <a:ext cx="7315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dirty="0"/>
              <a:t> </a:t>
            </a:r>
            <a:r>
              <a:rPr lang="en-US" dirty="0" err="1"/>
              <a:t>Giải</a:t>
            </a:r>
            <a:endParaRPr lang="en-US" dirty="0"/>
          </a:p>
          <a:p>
            <a:r>
              <a:rPr lang="vi-VN" dirty="0"/>
              <a:t>Chiều rộng của mảnh vườn là :</a:t>
            </a:r>
          </a:p>
          <a:p>
            <a:r>
              <a:rPr lang="en-US" dirty="0"/>
              <a:t>        24 : 5 x 2 = 9,6 (m)</a:t>
            </a:r>
          </a:p>
          <a:p>
            <a:r>
              <a:rPr lang="vi-VN" dirty="0"/>
              <a:t>Chu vi của mảnh vườn là :</a:t>
            </a:r>
          </a:p>
          <a:p>
            <a:r>
              <a:rPr lang="en-US" dirty="0"/>
              <a:t>       (24 + 9,6) x 2 = 67,2</a:t>
            </a:r>
          </a:p>
          <a:p>
            <a:r>
              <a:rPr lang="vi-VN" dirty="0"/>
              <a:t>Diện tích của mảnh vườn là :</a:t>
            </a:r>
          </a:p>
          <a:p>
            <a:r>
              <a:rPr lang="en-US" dirty="0"/>
              <a:t>        24 x 9,6 = 230,4 (m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                 ĐS : 67,2 m ; 230,4 m</a:t>
            </a:r>
            <a:r>
              <a:rPr lang="en-US" baseline="30000" dirty="0"/>
              <a:t>2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6154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" y="91294"/>
            <a:ext cx="13792200" cy="1433213"/>
          </a:xfrm>
          <a:prstGeom prst="rect">
            <a:avLst/>
          </a:prstGeom>
          <a:blipFill>
            <a:blip r:embed="rId2"/>
            <a:stretch>
              <a:fillRect l="-575" t="-7234" r="-531" b="-6383"/>
            </a:stretch>
          </a:blipFill>
          <a:ln>
            <a:noFill/>
          </a:ln>
        </p:spPr>
        <p:txBody>
          <a:bodyPr/>
          <a:lstStyle/>
          <a:p>
            <a:r>
              <a:rPr lang="vi-VN">
                <a:noFill/>
              </a:rPr>
              <a:t> </a:t>
            </a:r>
          </a:p>
        </p:txBody>
      </p:sp>
      <p:cxnSp>
        <p:nvCxnSpPr>
          <p:cNvPr id="6155" name="Straight Connector 4"/>
          <p:cNvCxnSpPr>
            <a:cxnSpLocks noChangeShapeType="1"/>
          </p:cNvCxnSpPr>
          <p:nvPr/>
        </p:nvCxnSpPr>
        <p:spPr bwMode="auto">
          <a:xfrm>
            <a:off x="3236913" y="2971800"/>
            <a:ext cx="28336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9" name="Straight Connector 6"/>
          <p:cNvCxnSpPr>
            <a:cxnSpLocks noChangeShapeType="1"/>
          </p:cNvCxnSpPr>
          <p:nvPr/>
        </p:nvCxnSpPr>
        <p:spPr bwMode="auto">
          <a:xfrm>
            <a:off x="3236913" y="29718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Straight Connector 8"/>
          <p:cNvCxnSpPr>
            <a:cxnSpLocks noChangeShapeType="1"/>
          </p:cNvCxnSpPr>
          <p:nvPr/>
        </p:nvCxnSpPr>
        <p:spPr bwMode="auto">
          <a:xfrm>
            <a:off x="3236913" y="28956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Straight Connector 22"/>
          <p:cNvCxnSpPr>
            <a:cxnSpLocks noChangeShapeType="1"/>
          </p:cNvCxnSpPr>
          <p:nvPr/>
        </p:nvCxnSpPr>
        <p:spPr bwMode="auto">
          <a:xfrm>
            <a:off x="4360863" y="35052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Straight Connector 23"/>
          <p:cNvCxnSpPr>
            <a:cxnSpLocks noChangeShapeType="1"/>
          </p:cNvCxnSpPr>
          <p:nvPr/>
        </p:nvCxnSpPr>
        <p:spPr bwMode="auto">
          <a:xfrm>
            <a:off x="3789363" y="35052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Straight Connector 24"/>
          <p:cNvCxnSpPr>
            <a:cxnSpLocks noChangeShapeType="1"/>
          </p:cNvCxnSpPr>
          <p:nvPr/>
        </p:nvCxnSpPr>
        <p:spPr bwMode="auto">
          <a:xfrm>
            <a:off x="6056313" y="28956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Straight Connector 25"/>
          <p:cNvCxnSpPr>
            <a:cxnSpLocks noChangeShapeType="1"/>
          </p:cNvCxnSpPr>
          <p:nvPr/>
        </p:nvCxnSpPr>
        <p:spPr bwMode="auto">
          <a:xfrm>
            <a:off x="5503863" y="28956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Straight Connector 26"/>
          <p:cNvCxnSpPr>
            <a:cxnSpLocks noChangeShapeType="1"/>
          </p:cNvCxnSpPr>
          <p:nvPr/>
        </p:nvCxnSpPr>
        <p:spPr bwMode="auto">
          <a:xfrm>
            <a:off x="4932363" y="28956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Straight Connector 27"/>
          <p:cNvCxnSpPr>
            <a:cxnSpLocks noChangeShapeType="1"/>
          </p:cNvCxnSpPr>
          <p:nvPr/>
        </p:nvCxnSpPr>
        <p:spPr bwMode="auto">
          <a:xfrm>
            <a:off x="4360863" y="28956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Straight Connector 28"/>
          <p:cNvCxnSpPr>
            <a:cxnSpLocks noChangeShapeType="1"/>
          </p:cNvCxnSpPr>
          <p:nvPr/>
        </p:nvCxnSpPr>
        <p:spPr bwMode="auto">
          <a:xfrm>
            <a:off x="3808413" y="28956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5" name="Straight Connector 29"/>
          <p:cNvCxnSpPr>
            <a:cxnSpLocks noChangeShapeType="1"/>
          </p:cNvCxnSpPr>
          <p:nvPr/>
        </p:nvCxnSpPr>
        <p:spPr bwMode="auto">
          <a:xfrm>
            <a:off x="3236913" y="350520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6" name="Straight Connector 11"/>
          <p:cNvCxnSpPr>
            <a:cxnSpLocks noChangeShapeType="1"/>
          </p:cNvCxnSpPr>
          <p:nvPr/>
        </p:nvCxnSpPr>
        <p:spPr bwMode="auto">
          <a:xfrm>
            <a:off x="3217863" y="3581400"/>
            <a:ext cx="11239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7" name="Straight Connector 13"/>
          <p:cNvCxnSpPr>
            <a:cxnSpLocks noChangeShapeType="1"/>
          </p:cNvCxnSpPr>
          <p:nvPr/>
        </p:nvCxnSpPr>
        <p:spPr bwMode="auto">
          <a:xfrm>
            <a:off x="6513513" y="2133600"/>
            <a:ext cx="19050" cy="4419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8" name="Left Brace 16"/>
          <p:cNvSpPr>
            <a:spLocks/>
          </p:cNvSpPr>
          <p:nvPr/>
        </p:nvSpPr>
        <p:spPr bwMode="auto">
          <a:xfrm rot="16200000" flipH="1">
            <a:off x="4495006" y="1277144"/>
            <a:ext cx="288925" cy="2795588"/>
          </a:xfrm>
          <a:prstGeom prst="leftBrace">
            <a:avLst>
              <a:gd name="adj1" fmla="val 4394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6169" name="Left Brace 37"/>
          <p:cNvSpPr>
            <a:spLocks/>
          </p:cNvSpPr>
          <p:nvPr/>
        </p:nvSpPr>
        <p:spPr bwMode="auto">
          <a:xfrm rot="5400000" flipH="1">
            <a:off x="3706019" y="3264694"/>
            <a:ext cx="166688" cy="1104900"/>
          </a:xfrm>
          <a:prstGeom prst="leftBrace">
            <a:avLst>
              <a:gd name="adj1" fmla="val 441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6170" name="TextBox 17"/>
          <p:cNvSpPr txBox="1">
            <a:spLocks noChangeArrowheads="1"/>
          </p:cNvSpPr>
          <p:nvPr/>
        </p:nvSpPr>
        <p:spPr bwMode="auto">
          <a:xfrm>
            <a:off x="4152900" y="1981200"/>
            <a:ext cx="1065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24m</a:t>
            </a:r>
          </a:p>
        </p:txBody>
      </p:sp>
      <p:sp>
        <p:nvSpPr>
          <p:cNvPr id="6171" name="TextBox 18"/>
          <p:cNvSpPr txBox="1">
            <a:spLocks noChangeArrowheads="1"/>
          </p:cNvSpPr>
          <p:nvPr/>
        </p:nvSpPr>
        <p:spPr bwMode="auto">
          <a:xfrm>
            <a:off x="3465513" y="3759200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?m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68" grpId="0" animBg="1"/>
      <p:bldP spid="6169" grpId="0" animBg="1"/>
      <p:bldP spid="6170" grpId="0"/>
      <p:bldP spid="6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9088" y="457200"/>
            <a:ext cx="14006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 err="1"/>
              <a:t>Bài</a:t>
            </a:r>
            <a:r>
              <a:rPr lang="en-US" altLang="en-US" sz="3600" dirty="0"/>
              <a:t> 4) 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3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93km.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2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ô </a:t>
            </a:r>
            <a:r>
              <a:rPr lang="en-US" altLang="en-US" sz="3600" dirty="0" err="1"/>
              <a:t>tô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103km. </a:t>
            </a:r>
            <a:r>
              <a:rPr lang="en-US" altLang="en-US" sz="3600" dirty="0" err="1"/>
              <a:t>Hỏi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ô </a:t>
            </a:r>
            <a:r>
              <a:rPr lang="en-US" altLang="en-US" sz="3600" dirty="0" err="1"/>
              <a:t>tô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ki-lô-mét</a:t>
            </a:r>
            <a:r>
              <a:rPr lang="en-US" altLang="en-US" sz="3600" dirty="0"/>
              <a:t> ?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6046401" y="2076510"/>
            <a:ext cx="84470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dirty="0"/>
              <a:t> </a:t>
            </a:r>
            <a:r>
              <a:rPr lang="en-US" dirty="0" err="1"/>
              <a:t>Giải</a:t>
            </a:r>
            <a:endParaRPr lang="en-US" dirty="0"/>
          </a:p>
          <a:p>
            <a:r>
              <a:rPr lang="vi-VN" baseline="-25000" dirty="0"/>
              <a:t> </a:t>
            </a:r>
            <a:r>
              <a:rPr lang="vi-VN" dirty="0"/>
              <a:t>Trung bình mỗi giờ xe máy đi được là :</a:t>
            </a:r>
          </a:p>
          <a:p>
            <a:r>
              <a:rPr lang="en-US" dirty="0"/>
              <a:t>          93 : 3 = 31 (km)</a:t>
            </a:r>
          </a:p>
          <a:p>
            <a:r>
              <a:rPr lang="vi-VN" dirty="0"/>
              <a:t>Trung bình mỗi giờ ô tô đi được là: </a:t>
            </a:r>
          </a:p>
          <a:p>
            <a:r>
              <a:rPr lang="en-US" dirty="0"/>
              <a:t>         103 : 2 = 51,5 (km)</a:t>
            </a:r>
          </a:p>
          <a:p>
            <a:r>
              <a:rPr lang="vi-VN" dirty="0"/>
              <a:t> Mỗi giờ ô tô đi nhiều hơn xe máy là :</a:t>
            </a:r>
          </a:p>
          <a:p>
            <a:r>
              <a:rPr lang="en-US" dirty="0"/>
              <a:t>          51,5 – 31 = 20,5 (km) </a:t>
            </a:r>
          </a:p>
          <a:p>
            <a:r>
              <a:rPr lang="en-US" dirty="0"/>
              <a:t>                                 ĐS : 20,5 km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3"/>
          <p:cNvCxnSpPr>
            <a:cxnSpLocks noChangeShapeType="1"/>
          </p:cNvCxnSpPr>
          <p:nvPr/>
        </p:nvCxnSpPr>
        <p:spPr bwMode="auto">
          <a:xfrm>
            <a:off x="5919191" y="2489200"/>
            <a:ext cx="26987" cy="3810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563334" y="1843881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u="sng" dirty="0" err="1">
                <a:cs typeface="Times New Roman" panose="02020603050405020304" pitchFamily="18" charset="0"/>
              </a:rPr>
              <a:t>Tóm</a:t>
            </a:r>
            <a:r>
              <a:rPr lang="en-US" altLang="en-US" sz="3600" u="sng" dirty="0"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cs typeface="Times New Roman" panose="02020603050405020304" pitchFamily="18" charset="0"/>
              </a:rPr>
              <a:t>tắt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24855" y="3116262"/>
            <a:ext cx="3109913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latin typeface="VNI-Times" pitchFamily="2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cs typeface="Times New Roman" panose="02020603050405020304" pitchFamily="18" charset="0"/>
              </a:rPr>
              <a:t>Xe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máy</a:t>
            </a:r>
            <a:r>
              <a:rPr lang="en-US" altLang="en-US" sz="3600" dirty="0">
                <a:latin typeface="VNI-Times" pitchFamily="2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latin typeface="VNI-Times" pitchFamily="2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600" dirty="0">
                <a:latin typeface="VNI-Times" pitchFamily="2" charset="0"/>
                <a:cs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VNI-Times" pitchFamily="2" charset="0"/>
                <a:cs typeface="Times New Roman" panose="02020603050405020304" pitchFamily="18" charset="0"/>
              </a:rPr>
              <a:t>Ô</a:t>
            </a:r>
            <a:r>
              <a:rPr lang="en-US" altLang="en-US" sz="3600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altLang="en-US" sz="3600">
                <a:latin typeface="VNI-Times" pitchFamily="2" charset="0"/>
                <a:cs typeface="Times New Roman" panose="02020603050405020304" pitchFamily="18" charset="0"/>
              </a:rPr>
              <a:t>tô</a:t>
            </a:r>
            <a: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latin typeface="VNI-Times" pitchFamily="2" charset="0"/>
            </a:endParaRPr>
          </a:p>
        </p:txBody>
      </p:sp>
      <p:cxnSp>
        <p:nvCxnSpPr>
          <p:cNvPr id="16" name="Straight Connector 4"/>
          <p:cNvCxnSpPr>
            <a:cxnSpLocks noChangeShapeType="1"/>
          </p:cNvCxnSpPr>
          <p:nvPr/>
        </p:nvCxnSpPr>
        <p:spPr bwMode="auto">
          <a:xfrm>
            <a:off x="2133600" y="3498850"/>
            <a:ext cx="28336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1"/>
          <p:cNvCxnSpPr>
            <a:cxnSpLocks noChangeShapeType="1"/>
          </p:cNvCxnSpPr>
          <p:nvPr/>
        </p:nvCxnSpPr>
        <p:spPr bwMode="auto">
          <a:xfrm>
            <a:off x="2114550" y="4108450"/>
            <a:ext cx="32194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Left Brace 16"/>
          <p:cNvSpPr>
            <a:spLocks/>
          </p:cNvSpPr>
          <p:nvPr/>
        </p:nvSpPr>
        <p:spPr bwMode="auto">
          <a:xfrm rot="16200000" flipH="1">
            <a:off x="3391693" y="1804194"/>
            <a:ext cx="288925" cy="2795588"/>
          </a:xfrm>
          <a:prstGeom prst="leftBrace">
            <a:avLst>
              <a:gd name="adj1" fmla="val 4394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3049587" y="2508250"/>
            <a:ext cx="1141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93km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200400" y="459105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103km</a:t>
            </a: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2133600" y="342265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4"/>
          <p:cNvCxnSpPr>
            <a:cxnSpLocks noChangeShapeType="1"/>
          </p:cNvCxnSpPr>
          <p:nvPr/>
        </p:nvCxnSpPr>
        <p:spPr bwMode="auto">
          <a:xfrm>
            <a:off x="4953000" y="342265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003675" y="342265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3048000" y="342265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eft Brace 37"/>
          <p:cNvSpPr>
            <a:spLocks/>
          </p:cNvSpPr>
          <p:nvPr/>
        </p:nvSpPr>
        <p:spPr bwMode="auto">
          <a:xfrm rot="5400000" flipH="1">
            <a:off x="3619500" y="2774950"/>
            <a:ext cx="228600" cy="3200400"/>
          </a:xfrm>
          <a:prstGeom prst="leftBrace">
            <a:avLst>
              <a:gd name="adj1" fmla="val 4413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</a:endParaRPr>
          </a:p>
        </p:txBody>
      </p:sp>
      <p:cxnSp>
        <p:nvCxnSpPr>
          <p:cNvPr id="34" name="Straight Connector 8"/>
          <p:cNvCxnSpPr>
            <a:cxnSpLocks noChangeShapeType="1"/>
          </p:cNvCxnSpPr>
          <p:nvPr/>
        </p:nvCxnSpPr>
        <p:spPr bwMode="auto">
          <a:xfrm>
            <a:off x="2133600" y="403225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8"/>
          <p:cNvCxnSpPr>
            <a:cxnSpLocks noChangeShapeType="1"/>
          </p:cNvCxnSpPr>
          <p:nvPr/>
        </p:nvCxnSpPr>
        <p:spPr bwMode="auto">
          <a:xfrm>
            <a:off x="3733800" y="4032250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8"/>
          <p:cNvCxnSpPr>
            <a:cxnSpLocks noChangeShapeType="1"/>
          </p:cNvCxnSpPr>
          <p:nvPr/>
        </p:nvCxnSpPr>
        <p:spPr bwMode="auto">
          <a:xfrm>
            <a:off x="5334000" y="4011613"/>
            <a:ext cx="0" cy="152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0314" y="4883150"/>
            <a:ext cx="36433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dirty="0"/>
              <a:t>- Một giờ ô tô hơn xe máy ?km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  <p:bldP spid="3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146304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600">
              <a:latin typeface=".VnTime" panose="020B7200000000000000" pitchFamily="34" charset="0"/>
            </a:endParaRPr>
          </a:p>
        </p:txBody>
      </p:sp>
      <p:pic>
        <p:nvPicPr>
          <p:cNvPr id="43011" name="Picture 3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73868" b="79889"/>
          <a:stretch>
            <a:fillRect/>
          </a:stretch>
        </p:blipFill>
        <p:spPr bwMode="auto">
          <a:xfrm>
            <a:off x="11472863" y="1341438"/>
            <a:ext cx="24161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9</a:t>
            </a: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12069763" y="2286000"/>
            <a:ext cx="1341437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57200" y="1752600"/>
            <a:ext cx="7353300" cy="1554163"/>
          </a:xfrm>
          <a:prstGeom prst="cloudCallout">
            <a:avLst>
              <a:gd name="adj1" fmla="val -17870"/>
              <a:gd name="adj2" fmla="val 60417"/>
            </a:avLst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FF"/>
                </a:solidFill>
                <a:latin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5029200" y="3505200"/>
            <a:ext cx="5638800" cy="7397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66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3333FF"/>
                </a:solidFill>
                <a:latin typeface="Times New Roman" panose="02020603050405020304" pitchFamily="18" charset="0"/>
              </a:rPr>
              <a:t>Chọn phép tính đúng</a:t>
            </a: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2438400" y="4554538"/>
            <a:ext cx="317023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15        4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  30      37,5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   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      0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40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6545263" y="4594225"/>
            <a:ext cx="3048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15        4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30      375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 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    0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40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10172700" y="4572000"/>
            <a:ext cx="36576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15         4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30       3,75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 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3300"/>
                </a:solidFill>
                <a:latin typeface=".VnTime" panose="020B7200000000000000" pitchFamily="34" charset="0"/>
              </a:rPr>
              <a:t>      0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400" b="1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43040" name="Group 32"/>
          <p:cNvGrpSpPr>
            <a:grpSpLocks/>
          </p:cNvGrpSpPr>
          <p:nvPr/>
        </p:nvGrpSpPr>
        <p:grpSpPr bwMode="auto">
          <a:xfrm>
            <a:off x="3886200" y="4648200"/>
            <a:ext cx="1219200" cy="1031875"/>
            <a:chOff x="3640" y="2544"/>
            <a:chExt cx="480" cy="576"/>
          </a:xfrm>
        </p:grpSpPr>
        <p:sp>
          <p:nvSpPr>
            <p:cNvPr id="10276" name="Line 33"/>
            <p:cNvSpPr>
              <a:spLocks noChangeShapeType="1"/>
            </p:cNvSpPr>
            <p:nvPr/>
          </p:nvSpPr>
          <p:spPr bwMode="auto">
            <a:xfrm>
              <a:off x="3648" y="254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Line 34"/>
            <p:cNvSpPr>
              <a:spLocks noChangeShapeType="1"/>
            </p:cNvSpPr>
            <p:nvPr/>
          </p:nvSpPr>
          <p:spPr bwMode="auto">
            <a:xfrm>
              <a:off x="3640" y="280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043" name="Group 35"/>
          <p:cNvGrpSpPr>
            <a:grpSpLocks/>
          </p:cNvGrpSpPr>
          <p:nvPr/>
        </p:nvGrpSpPr>
        <p:grpSpPr bwMode="auto">
          <a:xfrm>
            <a:off x="7810500" y="4662488"/>
            <a:ext cx="1219200" cy="1098550"/>
            <a:chOff x="1816" y="2572"/>
            <a:chExt cx="480" cy="576"/>
          </a:xfrm>
        </p:grpSpPr>
        <p:sp>
          <p:nvSpPr>
            <p:cNvPr id="10274" name="Line 36"/>
            <p:cNvSpPr>
              <a:spLocks noChangeShapeType="1"/>
            </p:cNvSpPr>
            <p:nvPr/>
          </p:nvSpPr>
          <p:spPr bwMode="auto">
            <a:xfrm>
              <a:off x="1824" y="257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Line 37"/>
            <p:cNvSpPr>
              <a:spLocks noChangeShapeType="1"/>
            </p:cNvSpPr>
            <p:nvPr/>
          </p:nvSpPr>
          <p:spPr bwMode="auto">
            <a:xfrm>
              <a:off x="1816" y="28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046" name="Group 38"/>
          <p:cNvGrpSpPr>
            <a:grpSpLocks/>
          </p:cNvGrpSpPr>
          <p:nvPr/>
        </p:nvGrpSpPr>
        <p:grpSpPr bwMode="auto">
          <a:xfrm>
            <a:off x="11528425" y="4657725"/>
            <a:ext cx="1219200" cy="1096963"/>
            <a:chOff x="1816" y="2572"/>
            <a:chExt cx="480" cy="576"/>
          </a:xfrm>
        </p:grpSpPr>
        <p:sp>
          <p:nvSpPr>
            <p:cNvPr id="10272" name="Line 39"/>
            <p:cNvSpPr>
              <a:spLocks noChangeShapeType="1"/>
            </p:cNvSpPr>
            <p:nvPr/>
          </p:nvSpPr>
          <p:spPr bwMode="auto">
            <a:xfrm>
              <a:off x="1824" y="257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40"/>
            <p:cNvSpPr>
              <a:spLocks noChangeShapeType="1"/>
            </p:cNvSpPr>
            <p:nvPr/>
          </p:nvSpPr>
          <p:spPr bwMode="auto">
            <a:xfrm>
              <a:off x="1816" y="283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049" name="Oval 41"/>
          <p:cNvSpPr>
            <a:spLocks noChangeArrowheads="1"/>
          </p:cNvSpPr>
          <p:nvPr/>
        </p:nvSpPr>
        <p:spPr bwMode="auto">
          <a:xfrm>
            <a:off x="6934200" y="7040563"/>
            <a:ext cx="1585913" cy="6397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3050" name="Oval 42"/>
          <p:cNvSpPr>
            <a:spLocks noChangeArrowheads="1"/>
          </p:cNvSpPr>
          <p:nvPr/>
        </p:nvSpPr>
        <p:spPr bwMode="auto">
          <a:xfrm>
            <a:off x="10591800" y="7010400"/>
            <a:ext cx="1708150" cy="639763"/>
          </a:xfrm>
          <a:prstGeom prst="ellipse">
            <a:avLst/>
          </a:prstGeom>
          <a:gradFill rotWithShape="1">
            <a:gsLst>
              <a:gs pos="0">
                <a:srgbClr val="99FF99"/>
              </a:gs>
              <a:gs pos="50000">
                <a:srgbClr val="B8FFB8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>
            <a:off x="3048000" y="7010400"/>
            <a:ext cx="1584325" cy="6397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2463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06513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58975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13025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02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274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846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41825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3059" name="Oval 51"/>
          <p:cNvSpPr>
            <a:spLocks noChangeArrowheads="1"/>
          </p:cNvSpPr>
          <p:nvPr/>
        </p:nvSpPr>
        <p:spPr bwMode="auto">
          <a:xfrm>
            <a:off x="11857038" y="1905000"/>
            <a:ext cx="1706562" cy="16367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Hết giờ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43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85" decel="100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85" decel="100000"/>
                                        <p:tgtEl>
                                          <p:spTgt spid="43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85" decel="100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85" decel="100000"/>
                                        <p:tgtEl>
                                          <p:spTgt spid="43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8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95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3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1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3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4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1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5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6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7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8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2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0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9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8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99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6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2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1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2" grpId="1" animBg="1"/>
      <p:bldP spid="43013" grpId="0" animBg="1"/>
      <p:bldP spid="43013" grpId="1" animBg="1"/>
      <p:bldP spid="43014" grpId="0" animBg="1"/>
      <p:bldP spid="43014" grpId="1" animBg="1"/>
      <p:bldP spid="43015" grpId="0" animBg="1"/>
      <p:bldP spid="43015" grpId="1" animBg="1"/>
      <p:bldP spid="43016" grpId="0" animBg="1"/>
      <p:bldP spid="43016" grpId="1" animBg="1"/>
      <p:bldP spid="43017" grpId="0" animBg="1"/>
      <p:bldP spid="43017" grpId="1" animBg="1"/>
      <p:bldP spid="43018" grpId="0" animBg="1"/>
      <p:bldP spid="43018" grpId="1" animBg="1"/>
      <p:bldP spid="43019" grpId="0" animBg="1"/>
      <p:bldP spid="43019" grpId="1" animBg="1"/>
      <p:bldP spid="43020" grpId="0" animBg="1"/>
      <p:bldP spid="43020" grpId="1" animBg="1"/>
      <p:bldP spid="43021" grpId="0" animBg="1"/>
      <p:bldP spid="43021" grpId="1" animBg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  <p:bldP spid="43035" grpId="0" animBg="1"/>
      <p:bldP spid="43036" grpId="0" animBg="1"/>
      <p:bldP spid="43037" grpId="0"/>
      <p:bldP spid="43038" grpId="0"/>
      <p:bldP spid="43039" grpId="0"/>
      <p:bldP spid="43049" grpId="0" animBg="1"/>
      <p:bldP spid="43049" grpId="1" animBg="1"/>
      <p:bldP spid="43050" grpId="0" animBg="1"/>
      <p:bldP spid="43050" grpId="1" animBg="1"/>
      <p:bldP spid="43051" grpId="0" animBg="1"/>
      <p:bldP spid="43051" grpId="1" animBg="1"/>
      <p:bldP spid="4305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700</Words>
  <Application>Microsoft Office PowerPoint</Application>
  <PresentationFormat>Custom</PresentationFormat>
  <Paragraphs>144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.VnTime</vt:lpstr>
      <vt:lpstr>.VnTimeH</vt:lpstr>
      <vt:lpstr>Arial</vt:lpstr>
      <vt:lpstr>Calibri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Nguyen Thu Huong</cp:lastModifiedBy>
  <cp:revision>103</cp:revision>
  <dcterms:created xsi:type="dcterms:W3CDTF">2011-03-01T06:30:39Z</dcterms:created>
  <dcterms:modified xsi:type="dcterms:W3CDTF">2021-12-07T09:11:22Z</dcterms:modified>
</cp:coreProperties>
</file>